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  <p:sldMasterId id="2147483999" r:id="rId2"/>
  </p:sldMasterIdLst>
  <p:notesMasterIdLst>
    <p:notesMasterId r:id="rId24"/>
  </p:notesMasterIdLst>
  <p:handoutMasterIdLst>
    <p:handoutMasterId r:id="rId25"/>
  </p:handoutMasterIdLst>
  <p:sldIdLst>
    <p:sldId id="570" r:id="rId3"/>
    <p:sldId id="545" r:id="rId4"/>
    <p:sldId id="653" r:id="rId5"/>
    <p:sldId id="593" r:id="rId6"/>
    <p:sldId id="665" r:id="rId7"/>
    <p:sldId id="637" r:id="rId8"/>
    <p:sldId id="666" r:id="rId9"/>
    <p:sldId id="667" r:id="rId10"/>
    <p:sldId id="616" r:id="rId11"/>
    <p:sldId id="550" r:id="rId12"/>
    <p:sldId id="668" r:id="rId13"/>
    <p:sldId id="639" r:id="rId14"/>
    <p:sldId id="662" r:id="rId15"/>
    <p:sldId id="660" r:id="rId16"/>
    <p:sldId id="661" r:id="rId17"/>
    <p:sldId id="659" r:id="rId18"/>
    <p:sldId id="658" r:id="rId19"/>
    <p:sldId id="663" r:id="rId20"/>
    <p:sldId id="669" r:id="rId21"/>
    <p:sldId id="643" r:id="rId22"/>
    <p:sldId id="66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hsay, Eskira" initials="KE" lastIdx="4" clrIdx="0">
    <p:extLst>
      <p:ext uri="{19B8F6BF-5375-455C-9EA6-DF929625EA0E}">
        <p15:presenceInfo xmlns:p15="http://schemas.microsoft.com/office/powerpoint/2012/main" userId="S-1-5-21-151606367-2082624055-312552118-311229" providerId="AD"/>
      </p:ext>
    </p:extLst>
  </p:cmAuthor>
  <p:cmAuthor id="2" name="Tengelitsch, Elizabeth" initials="TE" lastIdx="19" clrIdx="1">
    <p:extLst>
      <p:ext uri="{19B8F6BF-5375-455C-9EA6-DF929625EA0E}">
        <p15:presenceInfo xmlns:p15="http://schemas.microsoft.com/office/powerpoint/2012/main" userId="S-1-5-21-151606367-2082624055-312552118-261404" providerId="AD"/>
      </p:ext>
    </p:extLst>
  </p:cmAuthor>
  <p:cmAuthor id="3" name="Kramer, Anne" initials="KA" lastIdx="10" clrIdx="2">
    <p:extLst>
      <p:ext uri="{19B8F6BF-5375-455C-9EA6-DF929625EA0E}">
        <p15:presenceInfo xmlns:p15="http://schemas.microsoft.com/office/powerpoint/2012/main" userId="S-1-5-21-151606367-2082624055-312552118-217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0"/>
    <a:srgbClr val="FF9900"/>
    <a:srgbClr val="FF0000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026" autoAdjust="0"/>
    <p:restoredTop sz="67336" autoAdjust="0"/>
  </p:normalViewPr>
  <p:slideViewPr>
    <p:cSldViewPr>
      <p:cViewPr varScale="1">
        <p:scale>
          <a:sx n="56" d="100"/>
          <a:sy n="56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57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0050"/>
                </a:solidFill>
              </a:defRPr>
            </a:pPr>
            <a:r>
              <a:rPr lang="en-US" b="1" dirty="0">
                <a:solidFill>
                  <a:srgbClr val="000050"/>
                </a:solidFill>
                <a:latin typeface="Franklin Gothic Book" panose="020B0503020102020204" pitchFamily="34" charset="0"/>
              </a:rPr>
              <a:t>Credentials of Enrolled Providers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</c:strCache>
            </c:strRef>
          </c:tx>
          <c:spPr>
            <a:solidFill>
              <a:srgbClr val="00006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58%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D9-4503-A448-83288499DAD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D9-4503-A448-83288499DAD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D9-4503-A448-83288499DAD6}"/>
                </c:ext>
              </c:extLst>
            </c:dLbl>
            <c:dLbl>
              <c:idx val="3"/>
              <c:layout>
                <c:manualLayout>
                  <c:x val="-2.976190476190476E-3"/>
                  <c:y val="2.6782366502374559E-7"/>
                </c:manualLayout>
              </c:layout>
              <c:tx>
                <c:rich>
                  <a:bodyPr/>
                  <a:lstStyle/>
                  <a:p>
                    <a:pPr>
                      <a:defRPr b="1" baseline="0">
                        <a:solidFill>
                          <a:schemeClr val="tx1"/>
                        </a:solidFill>
                      </a:defRPr>
                    </a:pPr>
                    <a:r>
                      <a:rPr lang="en-US" baseline="0" dirty="0" smtClean="0">
                        <a:solidFill>
                          <a:srgbClr val="000050"/>
                        </a:solidFill>
                      </a:rPr>
                      <a:t>2%</a:t>
                    </a:r>
                    <a:endParaRPr lang="en-US" baseline="0" dirty="0">
                      <a:solidFill>
                        <a:srgbClr val="000050"/>
                      </a:solidFill>
                    </a:endParaRPr>
                  </a:p>
                </c:rich>
              </c:tx>
              <c:spPr>
                <a:noFill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A42-9DB4-D6DF3CED0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Sheet2!$A$2:$A$4</c:f>
              <c:strCache>
                <c:ptCount val="3"/>
                <c:pt idx="0">
                  <c:v>NP</c:v>
                </c:pt>
                <c:pt idx="1">
                  <c:v>MD or DO</c:v>
                </c:pt>
                <c:pt idx="2">
                  <c:v>PA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22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A-4A42-9DB4-D6DF3CED0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090176"/>
        <c:axId val="181091712"/>
      </c:barChart>
      <c:catAx>
        <c:axId val="1810901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50"/>
                </a:solidFill>
              </a:defRPr>
            </a:pPr>
            <a:endParaRPr lang="en-US"/>
          </a:p>
        </c:txPr>
        <c:crossAx val="181091712"/>
        <c:crosses val="autoZero"/>
        <c:auto val="1"/>
        <c:lblAlgn val="ctr"/>
        <c:lblOffset val="100"/>
        <c:noMultiLvlLbl val="0"/>
      </c:catAx>
      <c:valAx>
        <c:axId val="18109171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810901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21-26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12</c:v>
                </c:pt>
                <c:pt idx="2">
                  <c:v>36</c:v>
                </c:pt>
                <c:pt idx="3">
                  <c:v>59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5-4EC7-AF08-9FB4207F9E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5357824"/>
        <c:axId val="185377536"/>
      </c:barChart>
      <c:catAx>
        <c:axId val="185357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400" b="0" dirty="0"/>
                  <a:t>Age group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5377536"/>
        <c:crosses val="autoZero"/>
        <c:auto val="1"/>
        <c:lblAlgn val="ctr"/>
        <c:lblOffset val="100"/>
        <c:noMultiLvlLbl val="0"/>
      </c:catAx>
      <c:valAx>
        <c:axId val="185377536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en-US" sz="1400" b="0" i="0" dirty="0"/>
                  <a:t>#</a:t>
                </a:r>
                <a:r>
                  <a:rPr lang="en-US" sz="1400" b="0" i="0" baseline="0" dirty="0"/>
                  <a:t> of patients</a:t>
                </a:r>
                <a:endParaRPr lang="en-US" sz="1400" b="0" i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5357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1-18T08:07:36.686" idx="8">
    <p:pos x="10" y="10"/>
    <p:text>See if you might find a statistic about the % of prescribing at Child and Adolescent Health Centers or School Based Health Centers. If you don't find easily don't spend too much time</p:text>
    <p:extLst>
      <p:ext uri="{C676402C-5697-4E1C-873F-D02D1690AC5C}">
        <p15:threadingInfo xmlns:p15="http://schemas.microsoft.com/office/powerpoint/2012/main" timeZoneBias="300"/>
      </p:ext>
    </p:extLst>
  </p:cm>
  <p:cm authorId="2" dt="2018-01-21T20:31:44.768" idx="19">
    <p:pos x="10" y="106"/>
    <p:text>I couldn't find this.</p:text>
    <p:extLst>
      <p:ext uri="{C676402C-5697-4E1C-873F-D02D1690AC5C}">
        <p15:threadingInfo xmlns:p15="http://schemas.microsoft.com/office/powerpoint/2012/main" timeZoneBias="300">
          <p15:parentCm authorId="3" idx="8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12CEF-083C-4FD3-B702-64C73BAD757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30373E7-D7B0-4DB3-BA88-1380AC08297D}">
      <dgm:prSet phldrT="[Text]" custT="1"/>
      <dgm:spPr/>
      <dgm:t>
        <a:bodyPr/>
        <a:lstStyle/>
        <a:p>
          <a:r>
            <a:rPr lang="en-US" sz="2800" b="0" dirty="0" smtClean="0"/>
            <a:t>Michigan children living in poverty</a:t>
          </a:r>
        </a:p>
      </dgm:t>
    </dgm:pt>
    <dgm:pt modelId="{C36B78CE-9FB1-4B39-A944-D44920B91655}" type="parTrans" cxnId="{EF0D6C2C-10EF-4372-B951-3226237E8FA2}">
      <dgm:prSet/>
      <dgm:spPr/>
      <dgm:t>
        <a:bodyPr/>
        <a:lstStyle/>
        <a:p>
          <a:endParaRPr lang="en-US"/>
        </a:p>
      </dgm:t>
    </dgm:pt>
    <dgm:pt modelId="{61D3C12A-756C-4711-ABB9-ED58677AE9E7}" type="sibTrans" cxnId="{EF0D6C2C-10EF-4372-B951-3226237E8FA2}">
      <dgm:prSet/>
      <dgm:spPr/>
      <dgm:t>
        <a:bodyPr/>
        <a:lstStyle/>
        <a:p>
          <a:endParaRPr lang="en-US"/>
        </a:p>
      </dgm:t>
    </dgm:pt>
    <dgm:pt modelId="{F3EC24FC-B34D-44E3-BED4-FCB567C33C4A}">
      <dgm:prSet phldrT="[Text]" custT="1"/>
      <dgm:spPr/>
      <dgm:t>
        <a:bodyPr/>
        <a:lstStyle/>
        <a:p>
          <a:r>
            <a:rPr lang="en-US" sz="2800" dirty="0" smtClean="0"/>
            <a:t>Michigan youth with 2 or more ACEs</a:t>
          </a:r>
        </a:p>
      </dgm:t>
    </dgm:pt>
    <dgm:pt modelId="{04D1BCD7-1F13-4CF9-A318-D6D6462F5E57}" type="parTrans" cxnId="{AA76646E-22DD-4BAF-B36E-D3A0CFF62CAE}">
      <dgm:prSet/>
      <dgm:spPr/>
      <dgm:t>
        <a:bodyPr/>
        <a:lstStyle/>
        <a:p>
          <a:endParaRPr lang="en-US"/>
        </a:p>
      </dgm:t>
    </dgm:pt>
    <dgm:pt modelId="{2D92F4B4-DFDF-4B8C-90F9-1E0425D6BF69}" type="sibTrans" cxnId="{AA76646E-22DD-4BAF-B36E-D3A0CFF62CAE}">
      <dgm:prSet/>
      <dgm:spPr/>
      <dgm:t>
        <a:bodyPr/>
        <a:lstStyle/>
        <a:p>
          <a:endParaRPr lang="en-US"/>
        </a:p>
      </dgm:t>
    </dgm:pt>
    <dgm:pt modelId="{014BA777-1829-4EF8-9F21-89334DC6AB7C}" type="pres">
      <dgm:prSet presAssocID="{A0012CEF-083C-4FD3-B702-64C73BAD7577}" presName="linearFlow" presStyleCnt="0">
        <dgm:presLayoutVars>
          <dgm:dir/>
          <dgm:resizeHandles val="exact"/>
        </dgm:presLayoutVars>
      </dgm:prSet>
      <dgm:spPr/>
    </dgm:pt>
    <dgm:pt modelId="{3D35619B-B5F7-405E-8FE6-68BFA5BA2A2B}" type="pres">
      <dgm:prSet presAssocID="{430373E7-D7B0-4DB3-BA88-1380AC08297D}" presName="composite" presStyleCnt="0"/>
      <dgm:spPr/>
    </dgm:pt>
    <dgm:pt modelId="{D5820E30-32BF-4D30-B72B-AD181155DA70}" type="pres">
      <dgm:prSet presAssocID="{430373E7-D7B0-4DB3-BA88-1380AC08297D}" presName="imgShp" presStyleLbl="fgImgPlace1" presStyleIdx="0" presStyleCnt="2"/>
      <dgm:spPr>
        <a:solidFill>
          <a:schemeClr val="bg1"/>
        </a:solidFill>
        <a:ln>
          <a:solidFill>
            <a:schemeClr val="tx1"/>
          </a:solidFill>
        </a:ln>
      </dgm:spPr>
    </dgm:pt>
    <dgm:pt modelId="{358B6696-08DA-4564-BF17-92078DCD7A32}" type="pres">
      <dgm:prSet presAssocID="{430373E7-D7B0-4DB3-BA88-1380AC08297D}" presName="txShp" presStyleLbl="node1" presStyleIdx="0" presStyleCnt="2" custScaleX="98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60443-DFDA-41E1-9719-7F594F1D87A6}" type="pres">
      <dgm:prSet presAssocID="{61D3C12A-756C-4711-ABB9-ED58677AE9E7}" presName="spacing" presStyleCnt="0"/>
      <dgm:spPr/>
    </dgm:pt>
    <dgm:pt modelId="{ACC03781-7CCA-4054-99A8-C751ED211D61}" type="pres">
      <dgm:prSet presAssocID="{F3EC24FC-B34D-44E3-BED4-FCB567C33C4A}" presName="composite" presStyleCnt="0"/>
      <dgm:spPr/>
    </dgm:pt>
    <dgm:pt modelId="{C584C257-BAAC-4438-8E19-3FE377018BFF}" type="pres">
      <dgm:prSet presAssocID="{F3EC24FC-B34D-44E3-BED4-FCB567C33C4A}" presName="imgShp" presStyleLbl="fgImgPlace1" presStyleIdx="1" presStyleCnt="2"/>
      <dgm:spPr>
        <a:solidFill>
          <a:schemeClr val="bg1"/>
        </a:solidFill>
        <a:ln>
          <a:solidFill>
            <a:srgbClr val="000050"/>
          </a:solidFill>
        </a:ln>
      </dgm:spPr>
    </dgm:pt>
    <dgm:pt modelId="{C4860296-911F-4F36-9E5C-6C8B3F788BF0}" type="pres">
      <dgm:prSet presAssocID="{F3EC24FC-B34D-44E3-BED4-FCB567C33C4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822A1A-9A53-4D0C-9C39-7AEBB45DF804}" type="presOf" srcId="{F3EC24FC-B34D-44E3-BED4-FCB567C33C4A}" destId="{C4860296-911F-4F36-9E5C-6C8B3F788BF0}" srcOrd="0" destOrd="0" presId="urn:microsoft.com/office/officeart/2005/8/layout/vList3"/>
    <dgm:cxn modelId="{3F47FB68-A384-4486-8D75-C919D51DDE36}" type="presOf" srcId="{430373E7-D7B0-4DB3-BA88-1380AC08297D}" destId="{358B6696-08DA-4564-BF17-92078DCD7A32}" srcOrd="0" destOrd="0" presId="urn:microsoft.com/office/officeart/2005/8/layout/vList3"/>
    <dgm:cxn modelId="{BFA6C191-5260-4013-80FA-B65CED8E9F66}" type="presOf" srcId="{A0012CEF-083C-4FD3-B702-64C73BAD7577}" destId="{014BA777-1829-4EF8-9F21-89334DC6AB7C}" srcOrd="0" destOrd="0" presId="urn:microsoft.com/office/officeart/2005/8/layout/vList3"/>
    <dgm:cxn modelId="{AA76646E-22DD-4BAF-B36E-D3A0CFF62CAE}" srcId="{A0012CEF-083C-4FD3-B702-64C73BAD7577}" destId="{F3EC24FC-B34D-44E3-BED4-FCB567C33C4A}" srcOrd="1" destOrd="0" parTransId="{04D1BCD7-1F13-4CF9-A318-D6D6462F5E57}" sibTransId="{2D92F4B4-DFDF-4B8C-90F9-1E0425D6BF69}"/>
    <dgm:cxn modelId="{EF0D6C2C-10EF-4372-B951-3226237E8FA2}" srcId="{A0012CEF-083C-4FD3-B702-64C73BAD7577}" destId="{430373E7-D7B0-4DB3-BA88-1380AC08297D}" srcOrd="0" destOrd="0" parTransId="{C36B78CE-9FB1-4B39-A944-D44920B91655}" sibTransId="{61D3C12A-756C-4711-ABB9-ED58677AE9E7}"/>
    <dgm:cxn modelId="{373E0726-B925-4B61-A436-987267B38788}" type="presParOf" srcId="{014BA777-1829-4EF8-9F21-89334DC6AB7C}" destId="{3D35619B-B5F7-405E-8FE6-68BFA5BA2A2B}" srcOrd="0" destOrd="0" presId="urn:microsoft.com/office/officeart/2005/8/layout/vList3"/>
    <dgm:cxn modelId="{8BB3AF9E-6937-4C56-9936-6109AC58E481}" type="presParOf" srcId="{3D35619B-B5F7-405E-8FE6-68BFA5BA2A2B}" destId="{D5820E30-32BF-4D30-B72B-AD181155DA70}" srcOrd="0" destOrd="0" presId="urn:microsoft.com/office/officeart/2005/8/layout/vList3"/>
    <dgm:cxn modelId="{F03B855E-FF9A-4520-A41B-F617B0D3ED3C}" type="presParOf" srcId="{3D35619B-B5F7-405E-8FE6-68BFA5BA2A2B}" destId="{358B6696-08DA-4564-BF17-92078DCD7A32}" srcOrd="1" destOrd="0" presId="urn:microsoft.com/office/officeart/2005/8/layout/vList3"/>
    <dgm:cxn modelId="{229FB2FC-1899-4863-AE76-9551428240AA}" type="presParOf" srcId="{014BA777-1829-4EF8-9F21-89334DC6AB7C}" destId="{E0C60443-DFDA-41E1-9719-7F594F1D87A6}" srcOrd="1" destOrd="0" presId="urn:microsoft.com/office/officeart/2005/8/layout/vList3"/>
    <dgm:cxn modelId="{9E9A9C96-9F6C-4506-B320-C5E54E8FA3EF}" type="presParOf" srcId="{014BA777-1829-4EF8-9F21-89334DC6AB7C}" destId="{ACC03781-7CCA-4054-99A8-C751ED211D61}" srcOrd="2" destOrd="0" presId="urn:microsoft.com/office/officeart/2005/8/layout/vList3"/>
    <dgm:cxn modelId="{D084E0D0-4BF9-4979-B82D-257148954B74}" type="presParOf" srcId="{ACC03781-7CCA-4054-99A8-C751ED211D61}" destId="{C584C257-BAAC-4438-8E19-3FE377018BFF}" srcOrd="0" destOrd="0" presId="urn:microsoft.com/office/officeart/2005/8/layout/vList3"/>
    <dgm:cxn modelId="{07530A29-B9F2-4032-B042-A56C738D41E1}" type="presParOf" srcId="{ACC03781-7CCA-4054-99A8-C751ED211D61}" destId="{C4860296-911F-4F36-9E5C-6C8B3F788B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1ECF8-94E6-472F-B4A4-2BA2D581B82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93BC54-1419-4570-AD34-88697A2B4482}">
      <dgm:prSet phldrT="[Text]" custT="1"/>
      <dgm:spPr/>
      <dgm:t>
        <a:bodyPr/>
        <a:lstStyle/>
        <a:p>
          <a:r>
            <a:rPr lang="en-US" sz="1600" dirty="0" smtClean="0"/>
            <a:t>Prescriber/delegate </a:t>
          </a:r>
          <a:r>
            <a:rPr lang="en-US" sz="1600" dirty="0"/>
            <a:t>contacts MC3 BHC</a:t>
          </a:r>
        </a:p>
      </dgm:t>
    </dgm:pt>
    <dgm:pt modelId="{FBFA29ED-EADE-40FF-93A5-986C95BC7B4B}" type="parTrans" cxnId="{B586A8A3-B6AA-4BBD-82BA-5C2EC424A0F0}">
      <dgm:prSet/>
      <dgm:spPr/>
      <dgm:t>
        <a:bodyPr/>
        <a:lstStyle/>
        <a:p>
          <a:endParaRPr lang="en-US"/>
        </a:p>
      </dgm:t>
    </dgm:pt>
    <dgm:pt modelId="{11CC2A81-6113-4C15-ABB2-275085F5B0AD}" type="sibTrans" cxnId="{B586A8A3-B6AA-4BBD-82BA-5C2EC424A0F0}">
      <dgm:prSet/>
      <dgm:spPr/>
      <dgm:t>
        <a:bodyPr/>
        <a:lstStyle/>
        <a:p>
          <a:endParaRPr lang="en-US"/>
        </a:p>
      </dgm:t>
    </dgm:pt>
    <dgm:pt modelId="{CBCADA37-A9BA-488F-A715-9875C9C56DF3}">
      <dgm:prSet phldrT="[Text]" custT="1"/>
      <dgm:spPr/>
      <dgm:t>
        <a:bodyPr/>
        <a:lstStyle/>
        <a:p>
          <a:r>
            <a:rPr lang="en-US" sz="1400" dirty="0"/>
            <a:t>BHC triages call and provides resources, if necessary</a:t>
          </a:r>
        </a:p>
      </dgm:t>
    </dgm:pt>
    <dgm:pt modelId="{63C5B7D6-1D18-400F-8527-204F1A7B6E13}" type="parTrans" cxnId="{A81C8597-49CC-4E2B-8124-B598912A8FC0}">
      <dgm:prSet/>
      <dgm:spPr/>
      <dgm:t>
        <a:bodyPr/>
        <a:lstStyle/>
        <a:p>
          <a:endParaRPr lang="en-US"/>
        </a:p>
      </dgm:t>
    </dgm:pt>
    <dgm:pt modelId="{B621EE11-B2AF-488E-9134-2558B1E51C8A}" type="sibTrans" cxnId="{A81C8597-49CC-4E2B-8124-B598912A8FC0}">
      <dgm:prSet/>
      <dgm:spPr/>
      <dgm:t>
        <a:bodyPr/>
        <a:lstStyle/>
        <a:p>
          <a:endParaRPr lang="en-US"/>
        </a:p>
      </dgm:t>
    </dgm:pt>
    <dgm:pt modelId="{F4EE2226-BC04-4256-B81E-C1C559EE732A}">
      <dgm:prSet phldrT="[Text]" custT="1"/>
      <dgm:spPr/>
      <dgm:t>
        <a:bodyPr/>
        <a:lstStyle/>
        <a:p>
          <a:r>
            <a:rPr lang="en-US" sz="1600" dirty="0"/>
            <a:t>CAP and PCP connect</a:t>
          </a:r>
        </a:p>
      </dgm:t>
    </dgm:pt>
    <dgm:pt modelId="{A41216D5-8F36-413F-B1EA-C0C184BBF868}" type="parTrans" cxnId="{01E5E11C-E13D-469D-A0CD-6FFD806F35A2}">
      <dgm:prSet/>
      <dgm:spPr/>
      <dgm:t>
        <a:bodyPr/>
        <a:lstStyle/>
        <a:p>
          <a:endParaRPr lang="en-US"/>
        </a:p>
      </dgm:t>
    </dgm:pt>
    <dgm:pt modelId="{578FD25D-B4A3-42EC-BC3B-85DF9B9C8C35}" type="sibTrans" cxnId="{01E5E11C-E13D-469D-A0CD-6FFD806F35A2}">
      <dgm:prSet/>
      <dgm:spPr/>
      <dgm:t>
        <a:bodyPr/>
        <a:lstStyle/>
        <a:p>
          <a:endParaRPr lang="en-US"/>
        </a:p>
      </dgm:t>
    </dgm:pt>
    <dgm:pt modelId="{B54941D7-CC0E-4BB3-8BCE-040FD9C9BD4F}">
      <dgm:prSet custT="1"/>
      <dgm:spPr/>
      <dgm:t>
        <a:bodyPr/>
        <a:lstStyle/>
        <a:p>
          <a:r>
            <a:rPr lang="en-US" sz="1800" dirty="0"/>
            <a:t>Consult summary sent to PCP</a:t>
          </a:r>
        </a:p>
      </dgm:t>
    </dgm:pt>
    <dgm:pt modelId="{6A255AD5-FD13-4967-B400-64D26F0CB440}" type="parTrans" cxnId="{BE9EDD7A-6782-45C2-A291-F74A616DC660}">
      <dgm:prSet/>
      <dgm:spPr/>
      <dgm:t>
        <a:bodyPr/>
        <a:lstStyle/>
        <a:p>
          <a:endParaRPr lang="en-US"/>
        </a:p>
      </dgm:t>
    </dgm:pt>
    <dgm:pt modelId="{E8E0D859-C26E-463C-9772-C0A15FC47E96}" type="sibTrans" cxnId="{BE9EDD7A-6782-45C2-A291-F74A616DC660}">
      <dgm:prSet/>
      <dgm:spPr/>
      <dgm:t>
        <a:bodyPr/>
        <a:lstStyle/>
        <a:p>
          <a:endParaRPr lang="en-US"/>
        </a:p>
      </dgm:t>
    </dgm:pt>
    <dgm:pt modelId="{8FA040C6-A07F-4E41-9518-E3E7C8ED599E}" type="pres">
      <dgm:prSet presAssocID="{25C1ECF8-94E6-472F-B4A4-2BA2D581B82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D9AF5A3-D160-4B7D-A745-B8E3E4A9AEF8}" type="pres">
      <dgm:prSet presAssocID="{B793BC54-1419-4570-AD34-88697A2B4482}" presName="Accent1" presStyleCnt="0"/>
      <dgm:spPr/>
    </dgm:pt>
    <dgm:pt modelId="{3D36F673-F9DA-4CBC-99FE-A623D179FAEE}" type="pres">
      <dgm:prSet presAssocID="{B793BC54-1419-4570-AD34-88697A2B4482}" presName="Accent" presStyleLbl="node1" presStyleIdx="0" presStyleCnt="4" custScaleX="118903" custScaleY="108077" custLinFactNeighborX="5392" custLinFactNeighborY="-5946"/>
      <dgm:spPr/>
    </dgm:pt>
    <dgm:pt modelId="{AEEACFF9-F514-45E4-B521-F7B012F27660}" type="pres">
      <dgm:prSet presAssocID="{B793BC54-1419-4570-AD34-88697A2B4482}" presName="Parent1" presStyleLbl="revTx" presStyleIdx="0" presStyleCnt="4" custScaleX="131587" custScaleY="246085" custLinFactNeighborX="5819" custLinFactNeighborY="-349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3B9E5-4995-4531-B153-0F74C2F40F46}" type="pres">
      <dgm:prSet presAssocID="{CBCADA37-A9BA-488F-A715-9875C9C56DF3}" presName="Accent2" presStyleCnt="0"/>
      <dgm:spPr/>
    </dgm:pt>
    <dgm:pt modelId="{8D5D9718-E2BD-4B8C-B2E5-223618B2CF05}" type="pres">
      <dgm:prSet presAssocID="{CBCADA37-A9BA-488F-A715-9875C9C56DF3}" presName="Accent" presStyleLbl="node1" presStyleIdx="1" presStyleCnt="4" custScaleX="121651" custScaleY="126087"/>
      <dgm:spPr/>
    </dgm:pt>
    <dgm:pt modelId="{5BDA851F-6BF2-4B87-B5EC-6D8C7E8BC8CA}" type="pres">
      <dgm:prSet presAssocID="{CBCADA37-A9BA-488F-A715-9875C9C56DF3}" presName="Parent2" presStyleLbl="revTx" presStyleIdx="1" presStyleCnt="4" custLinFactNeighborX="-2522" custLinFactNeighborY="-21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F929A-24D5-4DB8-B776-5446D15157A1}" type="pres">
      <dgm:prSet presAssocID="{F4EE2226-BC04-4256-B81E-C1C559EE732A}" presName="Accent3" presStyleCnt="0"/>
      <dgm:spPr/>
    </dgm:pt>
    <dgm:pt modelId="{5E2B1D63-C3CE-44A2-9239-E9AC60353992}" type="pres">
      <dgm:prSet presAssocID="{F4EE2226-BC04-4256-B81E-C1C559EE732A}" presName="Accent" presStyleLbl="node1" presStyleIdx="2" presStyleCnt="4" custScaleX="104188" custScaleY="99006" custLinFactNeighborX="-1417" custLinFactNeighborY="5969"/>
      <dgm:spPr/>
    </dgm:pt>
    <dgm:pt modelId="{3B3448B5-39A0-4A99-B468-89FF68451152}" type="pres">
      <dgm:prSet presAssocID="{F4EE2226-BC04-4256-B81E-C1C559EE732A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6932E-86A9-4948-84D7-131A771C9A9A}" type="pres">
      <dgm:prSet presAssocID="{B54941D7-CC0E-4BB3-8BCE-040FD9C9BD4F}" presName="Accent4" presStyleCnt="0"/>
      <dgm:spPr/>
    </dgm:pt>
    <dgm:pt modelId="{A51E304A-C995-4473-A1D5-DFC6E039250A}" type="pres">
      <dgm:prSet presAssocID="{B54941D7-CC0E-4BB3-8BCE-040FD9C9BD4F}" presName="Accent" presStyleLbl="node1" presStyleIdx="3" presStyleCnt="4"/>
      <dgm:spPr/>
    </dgm:pt>
    <dgm:pt modelId="{96EC8141-4392-421E-BE56-43655420C2AA}" type="pres">
      <dgm:prSet presAssocID="{B54941D7-CC0E-4BB3-8BCE-040FD9C9BD4F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6A8A3-B6AA-4BBD-82BA-5C2EC424A0F0}" srcId="{25C1ECF8-94E6-472F-B4A4-2BA2D581B82A}" destId="{B793BC54-1419-4570-AD34-88697A2B4482}" srcOrd="0" destOrd="0" parTransId="{FBFA29ED-EADE-40FF-93A5-986C95BC7B4B}" sibTransId="{11CC2A81-6113-4C15-ABB2-275085F5B0AD}"/>
    <dgm:cxn modelId="{01E5E11C-E13D-469D-A0CD-6FFD806F35A2}" srcId="{25C1ECF8-94E6-472F-B4A4-2BA2D581B82A}" destId="{F4EE2226-BC04-4256-B81E-C1C559EE732A}" srcOrd="2" destOrd="0" parTransId="{A41216D5-8F36-413F-B1EA-C0C184BBF868}" sibTransId="{578FD25D-B4A3-42EC-BC3B-85DF9B9C8C35}"/>
    <dgm:cxn modelId="{A81C8597-49CC-4E2B-8124-B598912A8FC0}" srcId="{25C1ECF8-94E6-472F-B4A4-2BA2D581B82A}" destId="{CBCADA37-A9BA-488F-A715-9875C9C56DF3}" srcOrd="1" destOrd="0" parTransId="{63C5B7D6-1D18-400F-8527-204F1A7B6E13}" sibTransId="{B621EE11-B2AF-488E-9134-2558B1E51C8A}"/>
    <dgm:cxn modelId="{BE9EDD7A-6782-45C2-A291-F74A616DC660}" srcId="{25C1ECF8-94E6-472F-B4A4-2BA2D581B82A}" destId="{B54941D7-CC0E-4BB3-8BCE-040FD9C9BD4F}" srcOrd="3" destOrd="0" parTransId="{6A255AD5-FD13-4967-B400-64D26F0CB440}" sibTransId="{E8E0D859-C26E-463C-9772-C0A15FC47E96}"/>
    <dgm:cxn modelId="{4A71631E-34D9-4AFF-AC0C-D0CC8B861479}" type="presOf" srcId="{F4EE2226-BC04-4256-B81E-C1C559EE732A}" destId="{3B3448B5-39A0-4A99-B468-89FF68451152}" srcOrd="0" destOrd="0" presId="urn:microsoft.com/office/officeart/2009/layout/CircleArrowProcess"/>
    <dgm:cxn modelId="{AE16EE11-0D8A-4A3F-9A74-F0629BA0B230}" type="presOf" srcId="{CBCADA37-A9BA-488F-A715-9875C9C56DF3}" destId="{5BDA851F-6BF2-4B87-B5EC-6D8C7E8BC8CA}" srcOrd="0" destOrd="0" presId="urn:microsoft.com/office/officeart/2009/layout/CircleArrowProcess"/>
    <dgm:cxn modelId="{B68158B0-5EED-4909-85D3-6E543A704164}" type="presOf" srcId="{25C1ECF8-94E6-472F-B4A4-2BA2D581B82A}" destId="{8FA040C6-A07F-4E41-9518-E3E7C8ED599E}" srcOrd="0" destOrd="0" presId="urn:microsoft.com/office/officeart/2009/layout/CircleArrowProcess"/>
    <dgm:cxn modelId="{9E544DF7-08D4-427F-B363-6FEE2A5FF176}" type="presOf" srcId="{B793BC54-1419-4570-AD34-88697A2B4482}" destId="{AEEACFF9-F514-45E4-B521-F7B012F27660}" srcOrd="0" destOrd="0" presId="urn:microsoft.com/office/officeart/2009/layout/CircleArrowProcess"/>
    <dgm:cxn modelId="{394B834B-B8F6-4735-B2F2-F382EDA65086}" type="presOf" srcId="{B54941D7-CC0E-4BB3-8BCE-040FD9C9BD4F}" destId="{96EC8141-4392-421E-BE56-43655420C2AA}" srcOrd="0" destOrd="0" presId="urn:microsoft.com/office/officeart/2009/layout/CircleArrowProcess"/>
    <dgm:cxn modelId="{522CA843-92FB-45D6-BD05-386E593FBBA9}" type="presParOf" srcId="{8FA040C6-A07F-4E41-9518-E3E7C8ED599E}" destId="{AD9AF5A3-D160-4B7D-A745-B8E3E4A9AEF8}" srcOrd="0" destOrd="0" presId="urn:microsoft.com/office/officeart/2009/layout/CircleArrowProcess"/>
    <dgm:cxn modelId="{7DD13E80-F50E-4BD5-BC9E-7022BD181A27}" type="presParOf" srcId="{AD9AF5A3-D160-4B7D-A745-B8E3E4A9AEF8}" destId="{3D36F673-F9DA-4CBC-99FE-A623D179FAEE}" srcOrd="0" destOrd="0" presId="urn:microsoft.com/office/officeart/2009/layout/CircleArrowProcess"/>
    <dgm:cxn modelId="{45F780AB-0D1B-42DF-BE60-E16359340F19}" type="presParOf" srcId="{8FA040C6-A07F-4E41-9518-E3E7C8ED599E}" destId="{AEEACFF9-F514-45E4-B521-F7B012F27660}" srcOrd="1" destOrd="0" presId="urn:microsoft.com/office/officeart/2009/layout/CircleArrowProcess"/>
    <dgm:cxn modelId="{2869B6E1-BBFE-459A-820A-B1E02CECA4CA}" type="presParOf" srcId="{8FA040C6-A07F-4E41-9518-E3E7C8ED599E}" destId="{30E3B9E5-4995-4531-B153-0F74C2F40F46}" srcOrd="2" destOrd="0" presId="urn:microsoft.com/office/officeart/2009/layout/CircleArrowProcess"/>
    <dgm:cxn modelId="{F6A96F0F-F122-4D37-AD24-E8BD8B8E5E1B}" type="presParOf" srcId="{30E3B9E5-4995-4531-B153-0F74C2F40F46}" destId="{8D5D9718-E2BD-4B8C-B2E5-223618B2CF05}" srcOrd="0" destOrd="0" presId="urn:microsoft.com/office/officeart/2009/layout/CircleArrowProcess"/>
    <dgm:cxn modelId="{07206F88-DEFB-4FCD-935B-2F308CC1506E}" type="presParOf" srcId="{8FA040C6-A07F-4E41-9518-E3E7C8ED599E}" destId="{5BDA851F-6BF2-4B87-B5EC-6D8C7E8BC8CA}" srcOrd="3" destOrd="0" presId="urn:microsoft.com/office/officeart/2009/layout/CircleArrowProcess"/>
    <dgm:cxn modelId="{62D2CE4E-417C-45F8-B615-729C4D426163}" type="presParOf" srcId="{8FA040C6-A07F-4E41-9518-E3E7C8ED599E}" destId="{801F929A-24D5-4DB8-B776-5446D15157A1}" srcOrd="4" destOrd="0" presId="urn:microsoft.com/office/officeart/2009/layout/CircleArrowProcess"/>
    <dgm:cxn modelId="{03C6224C-CA91-4255-97D9-86CA12235792}" type="presParOf" srcId="{801F929A-24D5-4DB8-B776-5446D15157A1}" destId="{5E2B1D63-C3CE-44A2-9239-E9AC60353992}" srcOrd="0" destOrd="0" presId="urn:microsoft.com/office/officeart/2009/layout/CircleArrowProcess"/>
    <dgm:cxn modelId="{C6E44BF4-F317-4138-B67D-6394CDBD12F2}" type="presParOf" srcId="{8FA040C6-A07F-4E41-9518-E3E7C8ED599E}" destId="{3B3448B5-39A0-4A99-B468-89FF68451152}" srcOrd="5" destOrd="0" presId="urn:microsoft.com/office/officeart/2009/layout/CircleArrowProcess"/>
    <dgm:cxn modelId="{E546A280-69F5-4FD2-9621-64E1BBB63492}" type="presParOf" srcId="{8FA040C6-A07F-4E41-9518-E3E7C8ED599E}" destId="{EEB6932E-86A9-4948-84D7-131A771C9A9A}" srcOrd="6" destOrd="0" presId="urn:microsoft.com/office/officeart/2009/layout/CircleArrowProcess"/>
    <dgm:cxn modelId="{061AC3E2-C6ED-4FA1-AFCA-5EBF5A240FF4}" type="presParOf" srcId="{EEB6932E-86A9-4948-84D7-131A771C9A9A}" destId="{A51E304A-C995-4473-A1D5-DFC6E039250A}" srcOrd="0" destOrd="0" presId="urn:microsoft.com/office/officeart/2009/layout/CircleArrowProcess"/>
    <dgm:cxn modelId="{449AB251-985F-4504-8D6F-CBB46BB1F958}" type="presParOf" srcId="{8FA040C6-A07F-4E41-9518-E3E7C8ED599E}" destId="{96EC8141-4392-421E-BE56-43655420C2A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6696-08DA-4564-BF17-92078DCD7A32}">
      <dsp:nvSpPr>
        <dsp:cNvPr id="0" name=""/>
        <dsp:cNvSpPr/>
      </dsp:nvSpPr>
      <dsp:spPr>
        <a:xfrm rot="10800000">
          <a:off x="1920986" y="2415"/>
          <a:ext cx="5404439" cy="19653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67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Michigan children living in poverty</a:t>
          </a:r>
        </a:p>
      </dsp:txBody>
      <dsp:txXfrm rot="10800000">
        <a:off x="2412331" y="2415"/>
        <a:ext cx="4913094" cy="1965379"/>
      </dsp:txXfrm>
    </dsp:sp>
    <dsp:sp modelId="{D5820E30-32BF-4D30-B72B-AD181155DA70}">
      <dsp:nvSpPr>
        <dsp:cNvPr id="0" name=""/>
        <dsp:cNvSpPr/>
      </dsp:nvSpPr>
      <dsp:spPr>
        <a:xfrm>
          <a:off x="904174" y="2415"/>
          <a:ext cx="1965379" cy="196537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60296-911F-4F36-9E5C-6C8B3F788BF0}">
      <dsp:nvSpPr>
        <dsp:cNvPr id="0" name=""/>
        <dsp:cNvSpPr/>
      </dsp:nvSpPr>
      <dsp:spPr>
        <a:xfrm rot="10800000">
          <a:off x="1869802" y="2554475"/>
          <a:ext cx="5472684" cy="19653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667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Michigan youth with 2 or more ACEs</a:t>
          </a:r>
        </a:p>
      </dsp:txBody>
      <dsp:txXfrm rot="10800000">
        <a:off x="2361147" y="2554475"/>
        <a:ext cx="4981339" cy="1965379"/>
      </dsp:txXfrm>
    </dsp:sp>
    <dsp:sp modelId="{C584C257-BAAC-4438-8E19-3FE377018BFF}">
      <dsp:nvSpPr>
        <dsp:cNvPr id="0" name=""/>
        <dsp:cNvSpPr/>
      </dsp:nvSpPr>
      <dsp:spPr>
        <a:xfrm>
          <a:off x="887113" y="2554475"/>
          <a:ext cx="1965379" cy="196537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0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6F673-F9DA-4CBC-99FE-A623D179FAEE}">
      <dsp:nvSpPr>
        <dsp:cNvPr id="0" name=""/>
        <dsp:cNvSpPr/>
      </dsp:nvSpPr>
      <dsp:spPr>
        <a:xfrm>
          <a:off x="2514593" y="-161432"/>
          <a:ext cx="2409577" cy="219041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ACFF9-F514-45E4-B521-F7B012F27660}">
      <dsp:nvSpPr>
        <dsp:cNvPr id="0" name=""/>
        <dsp:cNvSpPr/>
      </dsp:nvSpPr>
      <dsp:spPr>
        <a:xfrm>
          <a:off x="2931477" y="163690"/>
          <a:ext cx="1488125" cy="139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Prescriber/delegate </a:t>
          </a:r>
          <a:r>
            <a:rPr lang="en-US" sz="1600" kern="1200" dirty="0"/>
            <a:t>contacts MC3 BHC</a:t>
          </a:r>
        </a:p>
      </dsp:txBody>
      <dsp:txXfrm>
        <a:off x="2931477" y="163690"/>
        <a:ext cx="1488125" cy="1391350"/>
      </dsp:txXfrm>
    </dsp:sp>
    <dsp:sp modelId="{8D5D9718-E2BD-4B8C-B2E5-223618B2CF05}">
      <dsp:nvSpPr>
        <dsp:cNvPr id="0" name=""/>
        <dsp:cNvSpPr/>
      </dsp:nvSpPr>
      <dsp:spPr>
        <a:xfrm>
          <a:off x="1814497" y="941218"/>
          <a:ext cx="2465266" cy="255542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A851F-6BF2-4B87-B5EC-6D8C7E8BC8CA}">
      <dsp:nvSpPr>
        <dsp:cNvPr id="0" name=""/>
        <dsp:cNvSpPr/>
      </dsp:nvSpPr>
      <dsp:spPr>
        <a:xfrm>
          <a:off x="2450495" y="1819766"/>
          <a:ext cx="1130905" cy="56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BHC triages call and provides resources, if necessary</a:t>
          </a:r>
        </a:p>
      </dsp:txBody>
      <dsp:txXfrm>
        <a:off x="2450495" y="1819766"/>
        <a:ext cx="1130905" cy="565394"/>
      </dsp:txXfrm>
    </dsp:sp>
    <dsp:sp modelId="{5E2B1D63-C3CE-44A2-9239-E9AC60353992}">
      <dsp:nvSpPr>
        <dsp:cNvPr id="0" name=""/>
        <dsp:cNvSpPr/>
      </dsp:nvSpPr>
      <dsp:spPr>
        <a:xfrm>
          <a:off x="2525708" y="2505567"/>
          <a:ext cx="2111377" cy="200656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448B5-39A0-4A99-B468-89FF68451152}">
      <dsp:nvSpPr>
        <dsp:cNvPr id="0" name=""/>
        <dsp:cNvSpPr/>
      </dsp:nvSpPr>
      <dsp:spPr>
        <a:xfrm>
          <a:off x="3044280" y="3108135"/>
          <a:ext cx="1130905" cy="56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CAP and PCP connect</a:t>
          </a:r>
        </a:p>
      </dsp:txBody>
      <dsp:txXfrm>
        <a:off x="3044280" y="3108135"/>
        <a:ext cx="1130905" cy="565394"/>
      </dsp:txXfrm>
    </dsp:sp>
    <dsp:sp modelId="{A51E304A-C995-4473-A1D5-DFC6E039250A}">
      <dsp:nvSpPr>
        <dsp:cNvPr id="0" name=""/>
        <dsp:cNvSpPr/>
      </dsp:nvSpPr>
      <dsp:spPr>
        <a:xfrm>
          <a:off x="2178329" y="3673530"/>
          <a:ext cx="1741024" cy="174186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C8141-4392-421E-BE56-43655420C2AA}">
      <dsp:nvSpPr>
        <dsp:cNvPr id="0" name=""/>
        <dsp:cNvSpPr/>
      </dsp:nvSpPr>
      <dsp:spPr>
        <a:xfrm>
          <a:off x="2479017" y="4274933"/>
          <a:ext cx="1130905" cy="56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Consult summary sent to PCP</a:t>
          </a:r>
        </a:p>
      </dsp:txBody>
      <dsp:txXfrm>
        <a:off x="2479017" y="4274933"/>
        <a:ext cx="1130905" cy="565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0AA43-1025-4147-953D-C7720BDBFA8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1A1FB-5D33-431D-BD1A-DEB2F576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10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2A62E7-6105-1642-9281-A2AEEEC61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69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1FB5BCE-894D-4CC5-AC5C-0B6E9ED48B5D}" type="slidenum">
              <a:rPr lang="en-US" sz="1200">
                <a:solidFill>
                  <a:prstClr val="black"/>
                </a:solidFill>
                <a:latin typeface="Times" charset="0"/>
              </a:rPr>
              <a:pPr/>
              <a:t>1</a:t>
            </a:fld>
            <a:endParaRPr lang="en-US" sz="1200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704"/>
            <a:ext cx="5486400" cy="411389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46202-678D-1B4C-8721-29440ADB36C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A62E7-6105-1642-9281-A2AEEEC61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152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A62E7-6105-1642-9281-A2AEEEC6152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93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A62E7-6105-1642-9281-A2AEEEC6152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1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A62E7-6105-1642-9281-A2AEEEC615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39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A62E7-6105-1642-9281-A2AEEEC6152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01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A62E7-6105-1642-9281-A2AEEEC6152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27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A62E7-6105-1642-9281-A2AEEEC6152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25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A62E7-6105-1642-9281-A2AEEEC6152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37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A62E7-6105-1642-9281-A2AEEEC615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3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A62E7-6105-1642-9281-A2AEEEC6152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7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C03F-064A-4ED7-8D12-60214E28B1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1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6316C18-6E92-45B5-915C-AD23D57A691A}" type="slidenum">
              <a:rPr lang="en-US" altLang="en-US" sz="1200" smtClean="0">
                <a:latin typeface="Times" charset="0"/>
              </a:rPr>
              <a:pPr/>
              <a:t>3</a:t>
            </a:fld>
            <a:endParaRPr lang="en-US" altLang="en-US" sz="120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5B216-BAB8-4BA3-9B83-DF27F72E6E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69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A62E7-6105-1642-9281-A2AEEEC615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8CDD7-FF0A-8046-9054-131075124D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6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A62E7-6105-1642-9281-A2AEEEC61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25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CF7-D046-4B9D-AAE2-FA4FE1CC65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1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3733800"/>
            <a:ext cx="9144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0" y="3962400"/>
            <a:ext cx="1676545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4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8947-E48D-E847-A95A-C3D1B4198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677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627C4-2B9F-A344-8ABF-7A1F1F8A6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589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B2E3-307A-AD44-AC25-93541C0F4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72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9496-533F-4B43-B869-049DED080A5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ABFB-44B2-4152-B1E1-F2AC4B06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0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9496-533F-4B43-B869-049DED080A5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ABFB-44B2-4152-B1E1-F2AC4B06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36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9496-533F-4B43-B869-049DED080A5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ABFB-44B2-4152-B1E1-F2AC4B06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6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9496-533F-4B43-B869-049DED080A5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ABFB-44B2-4152-B1E1-F2AC4B06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39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9496-533F-4B43-B869-049DED080A5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ABFB-44B2-4152-B1E1-F2AC4B06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3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9496-533F-4B43-B869-049DED080A5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ABFB-44B2-4152-B1E1-F2AC4B06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1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9496-533F-4B43-B869-049DED080A5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ABFB-44B2-4152-B1E1-F2AC4B06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993"/>
            <a:ext cx="9144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5E5A2-AD9D-A749-9D90-E99711872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838200"/>
            <a:ext cx="8991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54" y="5954356"/>
            <a:ext cx="1173555" cy="7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5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9496-533F-4B43-B869-049DED080A5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ABFB-44B2-4152-B1E1-F2AC4B06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0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9496-533F-4B43-B869-049DED080A5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ABFB-44B2-4152-B1E1-F2AC4B06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80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9496-533F-4B43-B869-049DED080A5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ABFB-44B2-4152-B1E1-F2AC4B06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3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9496-533F-4B43-B869-049DED080A5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5ABFB-44B2-4152-B1E1-F2AC4B06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993"/>
            <a:ext cx="9144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5E5A2-AD9D-A749-9D90-E99711872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838200"/>
            <a:ext cx="8991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54" y="5954356"/>
            <a:ext cx="1173555" cy="7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01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5E5A2-AD9D-A749-9D90-E99711872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3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5E5A2-AD9D-A749-9D90-E99711872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0" y="839788"/>
            <a:ext cx="9067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27993"/>
            <a:ext cx="9144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8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5E5A2-AD9D-A749-9D90-E99711872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0" y="839788"/>
            <a:ext cx="9067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9144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itle Only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5E5A2-AD9D-A749-9D90-E99711872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0" y="838200"/>
            <a:ext cx="8991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27993"/>
            <a:ext cx="9144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1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le Only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5E5A2-AD9D-A749-9D90-E99711872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0" y="838200"/>
            <a:ext cx="8991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27993"/>
            <a:ext cx="9144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3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itle Only - no logo - for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5E5A2-AD9D-A749-9D90-E99711872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0" y="609600"/>
            <a:ext cx="8991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for large images – not to be regularly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4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400" y="6505800"/>
            <a:ext cx="420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65E5A2-AD9D-A749-9D90-E99711872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7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F9496-533F-4B43-B869-049DED080A56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5ABFB-44B2-4152-B1E1-F2AC4B06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1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ck@umich.edu" TargetMode="External"/><Relationship Id="rId2" Type="http://schemas.openxmlformats.org/officeDocument/2006/relationships/hyperlink" Target="mailto:smmarcus@umich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1274" y="914400"/>
            <a:ext cx="6789964" cy="1981200"/>
          </a:xfrm>
        </p:spPr>
        <p:txBody>
          <a:bodyPr/>
          <a:lstStyle/>
          <a:p>
            <a:r>
              <a:rPr lang="en-US" sz="4400" dirty="0" smtClean="0">
                <a:ea typeface="ＭＳ Ｐゴシック" pitchFamily="34" charset="-128"/>
              </a:rPr>
              <a:t/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/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/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/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/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>
                <a:ea typeface="ＭＳ Ｐゴシック" pitchFamily="34" charset="-128"/>
              </a:rPr>
              <a:t/>
            </a:r>
            <a:br>
              <a:rPr lang="en-US" sz="4400" dirty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/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>
                <a:ea typeface="ＭＳ Ｐゴシック" pitchFamily="34" charset="-128"/>
              </a:rPr>
              <a:t/>
            </a:r>
            <a:br>
              <a:rPr lang="en-US" sz="4400" dirty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/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>The Michigan Child Collaborative Care Program (MC3)</a:t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/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4400" dirty="0">
                <a:ea typeface="ＭＳ Ｐゴシック" pitchFamily="34" charset="-128"/>
              </a:rPr>
              <a:t/>
            </a:r>
            <a:br>
              <a:rPr lang="en-US" sz="44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>Child and Adolescent Health Centers</a:t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>January 26, 2018</a:t>
            </a: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4400" dirty="0" smtClean="0">
                <a:ea typeface="ＭＳ Ｐゴシック" pitchFamily="34" charset="-128"/>
              </a:rPr>
              <a:t/>
            </a:r>
            <a:br>
              <a:rPr lang="en-US" sz="4400" dirty="0" smtClean="0">
                <a:ea typeface="ＭＳ Ｐゴシック" pitchFamily="34" charset="-128"/>
              </a:rPr>
            </a:br>
            <a:endParaRPr lang="en-US" sz="3200" b="0" dirty="0" smtClean="0">
              <a:solidFill>
                <a:srgbClr val="FFFF66"/>
              </a:solidFill>
              <a:ea typeface="ＭＳ Ｐゴシック" pitchFamily="34" charset="-128"/>
            </a:endParaRPr>
          </a:p>
        </p:txBody>
      </p:sp>
      <p:pic>
        <p:nvPicPr>
          <p:cNvPr id="3" name="Picture 2" descr="kids in pyrami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00" y="4953000"/>
            <a:ext cx="1905000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388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71103" y="228600"/>
            <a:ext cx="7099905" cy="438150"/>
          </a:xfrm>
        </p:spPr>
        <p:txBody>
          <a:bodyPr>
            <a:noAutofit/>
          </a:bodyPr>
          <a:lstStyle/>
          <a:p>
            <a:r>
              <a:rPr lang="en-US" dirty="0" smtClean="0"/>
              <a:t>Who Does MC3 Serve?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1012593"/>
            <a:ext cx="8756952" cy="1295400"/>
          </a:xfrm>
        </p:spPr>
        <p:txBody>
          <a:bodyPr/>
          <a:lstStyle/>
          <a:p>
            <a:r>
              <a:rPr lang="en-US" sz="2800" dirty="0"/>
              <a:t>Infants and children ages infancy through 26</a:t>
            </a:r>
          </a:p>
          <a:p>
            <a:r>
              <a:rPr lang="en-US" sz="2800" dirty="0"/>
              <a:t>High risk women during pregnancy and </a:t>
            </a:r>
            <a:r>
              <a:rPr lang="en-US" sz="2800" dirty="0" smtClean="0"/>
              <a:t>postpartum</a:t>
            </a:r>
          </a:p>
          <a:p>
            <a:endParaRPr lang="en-US" dirty="0"/>
          </a:p>
        </p:txBody>
      </p:sp>
      <p:pic>
        <p:nvPicPr>
          <p:cNvPr id="6" name="Picture 2" descr="C:\Documents and Settings\lindsbry\Local Settings\Temp\Temporary Internet Files\Content.IE5\606VIZTC\MP9004423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28898"/>
            <a:ext cx="2042584" cy="30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006" y="4793135"/>
            <a:ext cx="2704629" cy="1799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983" y="3213555"/>
            <a:ext cx="2810049" cy="1894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463" y="2904224"/>
            <a:ext cx="342900" cy="30008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3238" y="2800351"/>
            <a:ext cx="1200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Current MC3 counties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7687" y="3552399"/>
            <a:ext cx="12430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MC3 not yet available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7300" y="905047"/>
            <a:ext cx="6858000" cy="628650"/>
          </a:xfrm>
        </p:spPr>
        <p:txBody>
          <a:bodyPr>
            <a:noAutofit/>
          </a:bodyPr>
          <a:lstStyle/>
          <a:p>
            <a:pPr algn="ctr"/>
            <a:r>
              <a:rPr lang="en-US" sz="2100" b="1" dirty="0"/>
              <a:t>Michigan Child Collaborative Care Program (MC3)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100" dirty="0"/>
              <a:t>Covered Michigan Counties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4463" y="2897874"/>
            <a:ext cx="342900" cy="3000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08" y="3657600"/>
            <a:ext cx="342930" cy="2743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9225" y="3290500"/>
            <a:ext cx="342900" cy="3000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7687" y="3290500"/>
            <a:ext cx="1563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Future Expansion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533697"/>
            <a:ext cx="4019551" cy="44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15" y="96289"/>
            <a:ext cx="9144000" cy="838200"/>
          </a:xfrm>
        </p:spPr>
        <p:txBody>
          <a:bodyPr/>
          <a:lstStyle/>
          <a:p>
            <a:r>
              <a:rPr lang="en-US" dirty="0" smtClean="0"/>
              <a:t>MC3 Progress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38 providers enrolled</a:t>
            </a:r>
          </a:p>
          <a:p>
            <a:r>
              <a:rPr lang="en-US" sz="2800" dirty="0" smtClean="0"/>
              <a:t>15 counties</a:t>
            </a:r>
            <a:endParaRPr lang="en-US" sz="2800" strike="sngStrike" dirty="0" smtClean="0"/>
          </a:p>
          <a:p>
            <a:r>
              <a:rPr lang="en-US" sz="2800" dirty="0" smtClean="0"/>
              <a:t>29 school-based clinics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26827233"/>
              </p:ext>
            </p:extLst>
          </p:nvPr>
        </p:nvGraphicFramePr>
        <p:xfrm>
          <a:off x="4267200" y="2128434"/>
          <a:ext cx="4267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14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144000" cy="838200"/>
          </a:xfrm>
        </p:spPr>
        <p:txBody>
          <a:bodyPr/>
          <a:lstStyle/>
          <a:p>
            <a:r>
              <a:rPr lang="en-US" dirty="0" smtClean="0"/>
              <a:t>Utilization of MC3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 smtClean="0"/>
              <a:t>66% </a:t>
            </a:r>
            <a:r>
              <a:rPr lang="en-US" altLang="en-US" sz="2800" dirty="0"/>
              <a:t>of </a:t>
            </a:r>
            <a:r>
              <a:rPr lang="en-US" altLang="en-US" sz="2800" dirty="0" smtClean="0"/>
              <a:t>enrolled providers from 22 School Based Health Centers* have consulted with MC3</a:t>
            </a:r>
          </a:p>
          <a:p>
            <a:endParaRPr lang="en-US" altLang="en-US" sz="2800" dirty="0"/>
          </a:p>
          <a:p>
            <a:r>
              <a:rPr lang="en-US" sz="2800" dirty="0" smtClean="0"/>
              <a:t>64% of providers who have used MC3 have been repeat users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altLang="en-US" dirty="0"/>
              <a:t>*76% of clinics with enrolled providers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1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9144000" cy="838200"/>
          </a:xfrm>
        </p:spPr>
        <p:txBody>
          <a:bodyPr/>
          <a:lstStyle/>
          <a:p>
            <a:r>
              <a:rPr lang="en-US" dirty="0" smtClean="0"/>
              <a:t>Service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305800" cy="47244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There were </a:t>
            </a:r>
            <a:r>
              <a:rPr lang="en-US" sz="2800" dirty="0" smtClean="0">
                <a:effectLst/>
              </a:rPr>
              <a:t>171 requests </a:t>
            </a:r>
            <a:r>
              <a:rPr lang="en-US" sz="2800" dirty="0">
                <a:effectLst/>
              </a:rPr>
              <a:t>for MC3 services, with the following breakdown by type of service requested:</a:t>
            </a:r>
          </a:p>
          <a:p>
            <a:pPr lvl="1"/>
            <a:r>
              <a:rPr lang="en-US" sz="2600" dirty="0" smtClean="0">
                <a:effectLst/>
              </a:rPr>
              <a:t>113 (66%) </a:t>
            </a:r>
            <a:r>
              <a:rPr lang="en-US" sz="2600" dirty="0">
                <a:effectLst/>
              </a:rPr>
              <a:t>CAPP to PCP </a:t>
            </a:r>
            <a:r>
              <a:rPr lang="en-US" sz="2600" dirty="0" smtClean="0">
                <a:effectLst/>
              </a:rPr>
              <a:t>phone consults</a:t>
            </a:r>
            <a:endParaRPr lang="en-US" sz="2600" dirty="0"/>
          </a:p>
          <a:p>
            <a:pPr lvl="1"/>
            <a:r>
              <a:rPr lang="en-US" sz="2600" dirty="0"/>
              <a:t>49 </a:t>
            </a:r>
            <a:r>
              <a:rPr lang="en-US" sz="2600" dirty="0" smtClean="0"/>
              <a:t>(29%) </a:t>
            </a:r>
            <a:r>
              <a:rPr lang="en-US" sz="2600" dirty="0"/>
              <a:t>group case </a:t>
            </a:r>
            <a:r>
              <a:rPr lang="en-US" sz="2600" dirty="0" smtClean="0"/>
              <a:t>consultations</a:t>
            </a:r>
          </a:p>
          <a:p>
            <a:pPr lvl="1"/>
            <a:r>
              <a:rPr lang="en-US" sz="2600" dirty="0" smtClean="0"/>
              <a:t>6 </a:t>
            </a:r>
            <a:r>
              <a:rPr lang="en-US" sz="2600" dirty="0" smtClean="0">
                <a:effectLst/>
              </a:rPr>
              <a:t>(4%) BHC to PCP consults</a:t>
            </a:r>
            <a:endParaRPr lang="en-US" sz="2600" dirty="0">
              <a:effectLst/>
            </a:endParaRPr>
          </a:p>
          <a:p>
            <a:pPr lvl="1"/>
            <a:r>
              <a:rPr lang="en-US" sz="2600" dirty="0" smtClean="0">
                <a:effectLst/>
              </a:rPr>
              <a:t>3 (2%) BHC to patient consults</a:t>
            </a:r>
            <a:r>
              <a:rPr lang="en-US" b="1" dirty="0">
                <a:effectLst/>
              </a:rPr>
              <a:t> 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144000" cy="838200"/>
          </a:xfrm>
        </p:spPr>
        <p:txBody>
          <a:bodyPr/>
          <a:lstStyle/>
          <a:p>
            <a:r>
              <a:rPr lang="en-US" dirty="0" smtClean="0"/>
              <a:t>CAPP to PCP Phone Consults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ffectLst/>
              </a:rPr>
              <a:t>Reasons for request (often multiple reasons)</a:t>
            </a:r>
            <a:endParaRPr lang="en-US" sz="2800" dirty="0">
              <a:effectLst/>
            </a:endParaRPr>
          </a:p>
          <a:p>
            <a:pPr lvl="1"/>
            <a:r>
              <a:rPr lang="en-US" sz="2600" dirty="0" smtClean="0"/>
              <a:t>130</a:t>
            </a:r>
            <a:r>
              <a:rPr lang="en-US" sz="2600" dirty="0" smtClean="0">
                <a:effectLst/>
              </a:rPr>
              <a:t> (86</a:t>
            </a:r>
            <a:r>
              <a:rPr lang="en-US" sz="2600" dirty="0">
                <a:effectLst/>
              </a:rPr>
              <a:t>%) medication problem or question</a:t>
            </a:r>
          </a:p>
          <a:p>
            <a:pPr lvl="1"/>
            <a:r>
              <a:rPr lang="en-US" sz="2600" dirty="0" smtClean="0">
                <a:effectLst/>
              </a:rPr>
              <a:t>54 (36%) </a:t>
            </a:r>
            <a:r>
              <a:rPr lang="en-US" sz="2600" dirty="0">
                <a:effectLst/>
              </a:rPr>
              <a:t>diagnostic clarification</a:t>
            </a:r>
          </a:p>
          <a:p>
            <a:pPr lvl="1"/>
            <a:r>
              <a:rPr lang="en-US" sz="2600" dirty="0" smtClean="0">
                <a:effectLst/>
              </a:rPr>
              <a:t>10 (7%) </a:t>
            </a:r>
            <a:r>
              <a:rPr lang="en-US" sz="2600" dirty="0">
                <a:effectLst/>
              </a:rPr>
              <a:t>seeking information on services</a:t>
            </a:r>
          </a:p>
          <a:p>
            <a:pPr lvl="1"/>
            <a:r>
              <a:rPr lang="en-US" sz="2600" dirty="0" smtClean="0">
                <a:effectLst/>
              </a:rPr>
              <a:t>13 (9%) </a:t>
            </a:r>
            <a:r>
              <a:rPr lang="en-US" sz="2600" dirty="0">
                <a:effectLst/>
              </a:rPr>
              <a:t>other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144000" cy="838200"/>
          </a:xfrm>
        </p:spPr>
        <p:txBody>
          <a:bodyPr/>
          <a:lstStyle/>
          <a:p>
            <a:r>
              <a:rPr lang="en-US" dirty="0" smtClean="0"/>
              <a:t>Patient Age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011469"/>
              </p:ext>
            </p:extLst>
          </p:nvPr>
        </p:nvGraphicFramePr>
        <p:xfrm>
          <a:off x="762000" y="1524000"/>
          <a:ext cx="7765256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190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9144000" cy="838200"/>
          </a:xfrm>
        </p:spPr>
        <p:txBody>
          <a:bodyPr/>
          <a:lstStyle/>
          <a:p>
            <a:r>
              <a:rPr lang="en-US" dirty="0" smtClean="0"/>
              <a:t>Patient History and Services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effectLst/>
              </a:rPr>
              <a:t>Only 1% </a:t>
            </a:r>
            <a:r>
              <a:rPr lang="en-US" sz="2800" dirty="0">
                <a:effectLst/>
              </a:rPr>
              <a:t>of patients reported current psychiatric care at the </a:t>
            </a:r>
            <a:r>
              <a:rPr lang="en-US" sz="2800" dirty="0" smtClean="0">
                <a:effectLst/>
              </a:rPr>
              <a:t>time </a:t>
            </a:r>
            <a:r>
              <a:rPr lang="en-US" sz="2800" dirty="0">
                <a:effectLst/>
              </a:rPr>
              <a:t>of the </a:t>
            </a:r>
            <a:r>
              <a:rPr lang="en-US" sz="2800" dirty="0" smtClean="0">
                <a:effectLst/>
              </a:rPr>
              <a:t>request</a:t>
            </a:r>
            <a:r>
              <a:rPr lang="en-US" sz="2800" dirty="0" smtClean="0"/>
              <a:t> for MC3 phone consult</a:t>
            </a:r>
          </a:p>
          <a:p>
            <a:r>
              <a:rPr lang="en-US" sz="2800" dirty="0" smtClean="0">
                <a:effectLst/>
              </a:rPr>
              <a:t>12% </a:t>
            </a:r>
            <a:r>
              <a:rPr lang="en-US" sz="2800" dirty="0">
                <a:effectLst/>
              </a:rPr>
              <a:t>of </a:t>
            </a:r>
            <a:r>
              <a:rPr lang="en-US" sz="2800" dirty="0" smtClean="0">
                <a:effectLst/>
              </a:rPr>
              <a:t>patient consults </a:t>
            </a:r>
            <a:r>
              <a:rPr lang="en-US" sz="2800" dirty="0">
                <a:effectLst/>
              </a:rPr>
              <a:t>had a history of </a:t>
            </a:r>
            <a:r>
              <a:rPr lang="en-US" sz="2800" dirty="0" smtClean="0">
                <a:effectLst/>
              </a:rPr>
              <a:t>hospitalization</a:t>
            </a:r>
            <a:endParaRPr lang="en-US" sz="2800" dirty="0">
              <a:effectLst/>
            </a:endParaRPr>
          </a:p>
          <a:p>
            <a:r>
              <a:rPr lang="en-US" sz="2800" dirty="0" smtClean="0">
                <a:effectLst/>
              </a:rPr>
              <a:t>61% </a:t>
            </a:r>
            <a:r>
              <a:rPr lang="en-US" sz="2800" dirty="0">
                <a:effectLst/>
              </a:rPr>
              <a:t>of patient reported having a family history of mental illness </a:t>
            </a:r>
            <a:endParaRPr lang="en-US" sz="2800" dirty="0" smtClean="0">
              <a:effectLst/>
            </a:endParaRPr>
          </a:p>
          <a:p>
            <a:r>
              <a:rPr lang="en-US" altLang="en-US" sz="2800" dirty="0"/>
              <a:t>Recommending higher level of care (CMH) in </a:t>
            </a:r>
            <a:r>
              <a:rPr lang="en-US" altLang="en-US" sz="2800" dirty="0" smtClean="0"/>
              <a:t>5% </a:t>
            </a:r>
            <a:r>
              <a:rPr lang="en-US" altLang="en-US" sz="2800" dirty="0"/>
              <a:t>of cases</a:t>
            </a:r>
          </a:p>
          <a:p>
            <a:r>
              <a:rPr lang="en-US" altLang="en-US" sz="2800" dirty="0"/>
              <a:t>Hospitalization/emergency room likely averted in approximately </a:t>
            </a:r>
            <a:r>
              <a:rPr lang="en-US" altLang="en-US" sz="2800" dirty="0" smtClean="0"/>
              <a:t>4% </a:t>
            </a:r>
            <a:r>
              <a:rPr lang="en-US" altLang="en-US" sz="2800" dirty="0"/>
              <a:t>of cases </a:t>
            </a:r>
          </a:p>
          <a:p>
            <a:endParaRPr lang="en-US" dirty="0">
              <a:effectLst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927"/>
            <a:ext cx="9144000" cy="838200"/>
          </a:xfrm>
        </p:spPr>
        <p:txBody>
          <a:bodyPr/>
          <a:lstStyle/>
          <a:p>
            <a:r>
              <a:rPr lang="en-US" dirty="0" smtClean="0"/>
              <a:t>Funders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State of Michigan</a:t>
            </a:r>
            <a:endParaRPr lang="en-US" sz="2800" dirty="0">
              <a:effectLst/>
            </a:endParaRPr>
          </a:p>
          <a:p>
            <a:r>
              <a:rPr lang="en-US" sz="2800" dirty="0" smtClean="0"/>
              <a:t>Blue Cross Blue Shield Foundation</a:t>
            </a:r>
          </a:p>
          <a:p>
            <a:r>
              <a:rPr lang="en-US" sz="2800" dirty="0" smtClean="0"/>
              <a:t>Primary Care Association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23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psych.med.umich.edu/people-photos/nmalas-125x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8" y="1147988"/>
            <a:ext cx="11906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2932604"/>
            <a:ext cx="835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  Dr</a:t>
            </a:r>
            <a:r>
              <a:rPr lang="en-US" dirty="0">
                <a:latin typeface="+mn-lt"/>
              </a:rPr>
              <a:t>. Sheila </a:t>
            </a:r>
            <a:r>
              <a:rPr lang="en-US" dirty="0" smtClean="0">
                <a:latin typeface="+mn-lt"/>
              </a:rPr>
              <a:t>Marcus        Dr</a:t>
            </a:r>
            <a:r>
              <a:rPr lang="en-US" dirty="0">
                <a:latin typeface="+mn-lt"/>
              </a:rPr>
              <a:t>. Paresh </a:t>
            </a:r>
            <a:r>
              <a:rPr lang="en-US" dirty="0" smtClean="0">
                <a:latin typeface="+mn-lt"/>
              </a:rPr>
              <a:t>Patel       Dr</a:t>
            </a:r>
            <a:r>
              <a:rPr lang="en-US" dirty="0">
                <a:latin typeface="+mn-lt"/>
              </a:rPr>
              <a:t>. Maria Muzik       Dr. Nasuh Malas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5475161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Dr. Dayna </a:t>
            </a:r>
            <a:r>
              <a:rPr lang="en-US" dirty="0" smtClean="0">
                <a:latin typeface="+mn-lt"/>
              </a:rPr>
              <a:t>Leplatte-Ogini   Dr</a:t>
            </a:r>
            <a:r>
              <a:rPr lang="en-US" dirty="0">
                <a:latin typeface="+mn-lt"/>
              </a:rPr>
              <a:t>. Joanna Quigley     </a:t>
            </a:r>
            <a:r>
              <a:rPr lang="en-US" dirty="0" smtClean="0">
                <a:latin typeface="+mn-lt"/>
              </a:rPr>
              <a:t>Dr</a:t>
            </a:r>
            <a:r>
              <a:rPr lang="en-US" dirty="0">
                <a:latin typeface="+mn-lt"/>
              </a:rPr>
              <a:t>. Rich Dopp </a:t>
            </a:r>
            <a:r>
              <a:rPr lang="en-US" dirty="0" smtClean="0">
                <a:latin typeface="+mn-lt"/>
              </a:rPr>
              <a:t>         Dr</a:t>
            </a:r>
            <a:r>
              <a:rPr lang="en-US" dirty="0">
                <a:latin typeface="+mn-lt"/>
              </a:rPr>
              <a:t>. </a:t>
            </a:r>
            <a:r>
              <a:rPr lang="en-US" dirty="0" smtClean="0">
                <a:latin typeface="+mn-lt"/>
              </a:rPr>
              <a:t>Carrie Gillett </a:t>
            </a:r>
            <a:r>
              <a:rPr lang="en-US" dirty="0">
                <a:latin typeface="+mn-lt"/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927"/>
            <a:ext cx="9144000" cy="838200"/>
          </a:xfrm>
        </p:spPr>
        <p:txBody>
          <a:bodyPr/>
          <a:lstStyle/>
          <a:p>
            <a:r>
              <a:rPr lang="en-US" dirty="0"/>
              <a:t>The Consulting Psychiatrists</a:t>
            </a:r>
          </a:p>
        </p:txBody>
      </p:sp>
      <p:pic>
        <p:nvPicPr>
          <p:cNvPr id="1026" name="Picture 1" descr="cid:image001.jpg@01D173CE.50B436A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70726"/>
            <a:ext cx="1333177" cy="172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ttp://www.psych.med.umich.edu/people-photos/pdpatel-125x175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8" b="10858"/>
          <a:stretch/>
        </p:blipFill>
        <p:spPr bwMode="auto">
          <a:xfrm>
            <a:off x="2807492" y="1157952"/>
            <a:ext cx="1319213" cy="1650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fchatham\AppData\Local\Microsoft\Windows\Temporary Internet Files\Content.Outlook\HKVT8CQR\gillett100rectangle2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64" y="3670725"/>
            <a:ext cx="1296560" cy="174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/>
          <a:stretch/>
        </p:blipFill>
        <p:spPr bwMode="auto">
          <a:xfrm>
            <a:off x="4724400" y="1157953"/>
            <a:ext cx="1325439" cy="1643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7954"/>
            <a:ext cx="1295400" cy="164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4"/>
          <a:stretch/>
        </p:blipFill>
        <p:spPr bwMode="auto">
          <a:xfrm>
            <a:off x="4724399" y="3670725"/>
            <a:ext cx="1325439" cy="1720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/>
          <a:stretch/>
        </p:blipFill>
        <p:spPr bwMode="auto">
          <a:xfrm>
            <a:off x="2807492" y="3670725"/>
            <a:ext cx="1319213" cy="1720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158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Public Health Problem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Up to 20% of children have a mental health disorder—the vast majority are undiagnosed. </a:t>
            </a:r>
          </a:p>
          <a:p>
            <a:r>
              <a:rPr lang="en-US" sz="2800" dirty="0" smtClean="0"/>
              <a:t>More than half of children with mental health issues come from homes living at or below the poverty level–the vast majority do not get care.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57600"/>
            <a:ext cx="4263841" cy="2757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5614504" cy="580980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103317" y="3777941"/>
            <a:ext cx="1464521" cy="133269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905153" y="5962465"/>
            <a:ext cx="1748946" cy="7217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412337" y="3587386"/>
            <a:ext cx="1498381" cy="170549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537596" y="2520693"/>
            <a:ext cx="453921" cy="66847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707913" y="3124518"/>
            <a:ext cx="857603" cy="5485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4759818" y="5197875"/>
            <a:ext cx="2200898" cy="46485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4969989" y="3712161"/>
            <a:ext cx="2906848" cy="145232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37" idx="1"/>
          </p:cNvCxnSpPr>
          <p:nvPr/>
        </p:nvCxnSpPr>
        <p:spPr bwMode="auto">
          <a:xfrm flipH="1">
            <a:off x="5120455" y="6060942"/>
            <a:ext cx="1011767" cy="5268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241305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Our Behavioral Health Consultants 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37" name="Picture 36" descr="C:\Users\enh\APPDATA\LOCAL\TEMP\wzba4c\PsychiatryHdsJun16(3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22" y="5455843"/>
            <a:ext cx="788759" cy="121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C:\Users\enh\APPDATA\LOCAL\TEMP\wz6d83\PsychiatryHdsJun16(20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716" y="2526219"/>
            <a:ext cx="796607" cy="1276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Straight Arrow Connector 42"/>
          <p:cNvCxnSpPr>
            <a:stCxn id="51" idx="3"/>
          </p:cNvCxnSpPr>
          <p:nvPr/>
        </p:nvCxnSpPr>
        <p:spPr bwMode="auto">
          <a:xfrm>
            <a:off x="2026803" y="4660763"/>
            <a:ext cx="1260833" cy="129192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 descr="C:\Users\enh\APPDATA\LOCAL\TEMP\wze9f3\PsychiatryHdsJun16(0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57" y="5347590"/>
            <a:ext cx="774949" cy="117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C:\Users\enh\APPDATA\LOCAL\TEMP\wzaddd\PsychiatryHdsJun16(27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36" y="2829736"/>
            <a:ext cx="858037" cy="12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C:\Users\enh\APPDATA\LOCAL\TEMP\wz2bb3\PsychiatryHdsJun16(14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45" y="4909332"/>
            <a:ext cx="806450" cy="12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48" y="4157040"/>
            <a:ext cx="897555" cy="1007446"/>
          </a:xfrm>
          <a:prstGeom prst="rect">
            <a:avLst/>
          </a:prstGeom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05" y="2995685"/>
            <a:ext cx="1079404" cy="98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58" y="3800677"/>
            <a:ext cx="833437" cy="104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330715" y="2321595"/>
            <a:ext cx="1070653" cy="802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3325" y="1601247"/>
            <a:ext cx="796403" cy="944510"/>
          </a:xfrm>
          <a:prstGeom prst="rect">
            <a:avLst/>
          </a:prstGeom>
        </p:spPr>
      </p:pic>
      <p:pic>
        <p:nvPicPr>
          <p:cNvPr id="6" name="Picture 1" descr="image0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09" y="3398776"/>
            <a:ext cx="770616" cy="94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8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" y="12192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Contact Us: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Sheila Marcus, M.D.</a:t>
            </a:r>
          </a:p>
          <a:p>
            <a:r>
              <a:rPr lang="en-US" sz="2800" dirty="0" smtClean="0">
                <a:latin typeface="+mn-lt"/>
              </a:rPr>
              <a:t>Medical Director</a:t>
            </a:r>
          </a:p>
          <a:p>
            <a:r>
              <a:rPr lang="en-US" sz="2800" dirty="0" smtClean="0">
                <a:latin typeface="+mn-lt"/>
                <a:hlinkClick r:id="rId2"/>
              </a:rPr>
              <a:t>smmarcus@umich.edu</a:t>
            </a:r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Anne Kramer, LMSW</a:t>
            </a:r>
          </a:p>
          <a:p>
            <a:r>
              <a:rPr lang="en-US" sz="2800" dirty="0" smtClean="0">
                <a:latin typeface="+mn-lt"/>
              </a:rPr>
              <a:t>Program Manager</a:t>
            </a:r>
          </a:p>
          <a:p>
            <a:r>
              <a:rPr lang="en-US" sz="2800" dirty="0" smtClean="0">
                <a:latin typeface="+mn-lt"/>
                <a:hlinkClick r:id="rId3"/>
              </a:rPr>
              <a:t>ack@umich.edu</a:t>
            </a:r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698" y="0"/>
            <a:ext cx="8460619" cy="1033462"/>
          </a:xfrm>
        </p:spPr>
        <p:txBody>
          <a:bodyPr>
            <a:noAutofit/>
          </a:bodyPr>
          <a:lstStyle/>
          <a:p>
            <a:r>
              <a:rPr lang="en-US" altLang="en-US" sz="2700" dirty="0" smtClean="0"/>
              <a:t>Consequences of </a:t>
            </a:r>
            <a:r>
              <a:rPr lang="en-US" altLang="en-US" sz="2700" dirty="0"/>
              <a:t>N</a:t>
            </a:r>
            <a:r>
              <a:rPr lang="en-US" altLang="en-US" sz="2700" dirty="0" smtClean="0"/>
              <a:t>ot Treating Mental Illness in Children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033462"/>
            <a:ext cx="7474857" cy="4910138"/>
          </a:xfrm>
        </p:spPr>
        <p:txBody>
          <a:bodyPr>
            <a:noAutofit/>
          </a:bodyPr>
          <a:lstStyle/>
          <a:p>
            <a:r>
              <a:rPr lang="en-US" altLang="en-US" sz="2600" dirty="0" smtClean="0"/>
              <a:t>Unidentified and under treated mental illness associated with:</a:t>
            </a:r>
          </a:p>
          <a:p>
            <a:pPr lvl="1"/>
            <a:r>
              <a:rPr lang="en-US" altLang="en-US" sz="2400" dirty="0" smtClean="0"/>
              <a:t>Chronic illness in adults</a:t>
            </a:r>
          </a:p>
          <a:p>
            <a:pPr lvl="1"/>
            <a:r>
              <a:rPr lang="en-US" altLang="en-US" sz="2400" dirty="0" smtClean="0"/>
              <a:t>High utilization of services</a:t>
            </a:r>
          </a:p>
          <a:p>
            <a:pPr lvl="2"/>
            <a:r>
              <a:rPr lang="en-US" altLang="en-US" sz="2200" dirty="0" smtClean="0"/>
              <a:t>Medical and psychiatric</a:t>
            </a:r>
          </a:p>
          <a:p>
            <a:pPr lvl="2"/>
            <a:r>
              <a:rPr lang="en-US" altLang="en-US" sz="2200" dirty="0" smtClean="0"/>
              <a:t>More frequent hospitalization</a:t>
            </a:r>
          </a:p>
          <a:p>
            <a:pPr lvl="1"/>
            <a:r>
              <a:rPr lang="en-US" altLang="en-US" sz="2400" dirty="0" smtClean="0"/>
              <a:t>Early childbearing</a:t>
            </a:r>
          </a:p>
          <a:p>
            <a:pPr lvl="1"/>
            <a:r>
              <a:rPr lang="en-US" altLang="en-US" sz="2400" dirty="0" smtClean="0"/>
              <a:t>Unstable employment</a:t>
            </a:r>
          </a:p>
          <a:p>
            <a:pPr lvl="1"/>
            <a:r>
              <a:rPr lang="en-US" altLang="en-US" sz="2400" dirty="0" smtClean="0"/>
              <a:t>Substance use</a:t>
            </a:r>
          </a:p>
          <a:p>
            <a:pPr lvl="1"/>
            <a:r>
              <a:rPr lang="en-US" altLang="en-US" sz="2400" dirty="0" smtClean="0"/>
              <a:t>Violence/suicide/homicide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Michigan </a:t>
            </a:r>
            <a:r>
              <a:rPr lang="en-US" dirty="0" smtClean="0"/>
              <a:t>Demographics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85996012"/>
              </p:ext>
            </p:extLst>
          </p:nvPr>
        </p:nvGraphicFramePr>
        <p:xfrm>
          <a:off x="685800" y="1331896"/>
          <a:ext cx="8229600" cy="452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6638" y="2057400"/>
            <a:ext cx="84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1 in 4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8929" y="4724400"/>
            <a:ext cx="107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28.5%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1" y="4262602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6537" t="33776" r="51511" b="44642"/>
          <a:stretch/>
        </p:blipFill>
        <p:spPr bwMode="auto">
          <a:xfrm>
            <a:off x="1219200" y="1771650"/>
            <a:ext cx="4285488" cy="4324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52751" t="55835" r="32918" b="29883"/>
          <a:stretch/>
        </p:blipFill>
        <p:spPr bwMode="auto">
          <a:xfrm>
            <a:off x="6161937" y="2367184"/>
            <a:ext cx="2677263" cy="1595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789568" y="998745"/>
            <a:ext cx="7070651" cy="59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defTabSz="685800"/>
            <a:endParaRPr lang="en-US" sz="2100" kern="0" dirty="0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Michigan: Practicing Child and Adolescent Psychiatrists </a:t>
            </a:r>
          </a:p>
        </p:txBody>
      </p:sp>
    </p:spTree>
    <p:extLst>
      <p:ext uri="{BB962C8B-B14F-4D97-AF65-F5344CB8AC3E}">
        <p14:creationId xmlns:p14="http://schemas.microsoft.com/office/powerpoint/2010/main" val="12108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Why Primary Care Providers?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36576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ＭＳ Ｐゴシック" pitchFamily="34" charset="-128"/>
              </a:rPr>
              <a:t>78% of psychotropic meds were written by </a:t>
            </a:r>
            <a:r>
              <a:rPr lang="en-US" sz="2800" smtClean="0">
                <a:ea typeface="ＭＳ Ｐゴシック" pitchFamily="34" charset="-128"/>
              </a:rPr>
              <a:t>general practitioners</a:t>
            </a:r>
            <a:r>
              <a:rPr lang="en-US" sz="2800" dirty="0" smtClean="0">
                <a:ea typeface="ＭＳ Ｐゴシック" pitchFamily="34" charset="-128"/>
              </a:rPr>
              <a:t>, physicians, and other non-physicians (physician assistants, etc.)</a:t>
            </a:r>
            <a:endParaRPr lang="en-US" sz="2800" dirty="0">
              <a:ea typeface="ＭＳ Ｐゴシック" pitchFamily="34" charset="-128"/>
            </a:endParaRPr>
          </a:p>
          <a:p>
            <a:pPr marL="457200" lvl="1" indent="-36576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ＭＳ Ｐゴシック" pitchFamily="34" charset="-128"/>
              </a:rPr>
              <a:t>60-70% of PCPs report appointment delays for mental health referrals of 3-4 </a:t>
            </a:r>
            <a:r>
              <a:rPr lang="en-US" sz="2800" dirty="0" smtClean="0">
                <a:ea typeface="ＭＳ Ｐゴシック" pitchFamily="34" charset="-128"/>
              </a:rPr>
              <a:t>months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079" y="3657600"/>
            <a:ext cx="4263841" cy="28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772151" cy="433388"/>
          </a:xfrm>
        </p:spPr>
        <p:txBody>
          <a:bodyPr>
            <a:noAutofit/>
          </a:bodyPr>
          <a:lstStyle/>
          <a:p>
            <a:r>
              <a:rPr lang="en-US" dirty="0" smtClean="0"/>
              <a:t>Components of MC3 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46101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Telephone </a:t>
            </a:r>
            <a:r>
              <a:rPr lang="en-US" sz="2800" dirty="0"/>
              <a:t>Access: Same day consultation for </a:t>
            </a:r>
            <a:r>
              <a:rPr lang="en-US" sz="2800" dirty="0" smtClean="0"/>
              <a:t>pediatric </a:t>
            </a:r>
            <a:r>
              <a:rPr lang="en-US" sz="2800" dirty="0"/>
              <a:t>and </a:t>
            </a:r>
            <a:r>
              <a:rPr lang="en-US" sz="2800" dirty="0" smtClean="0"/>
              <a:t>perinatal </a:t>
            </a:r>
            <a:r>
              <a:rPr lang="en-US" sz="2800" dirty="0"/>
              <a:t>providers </a:t>
            </a:r>
            <a:endParaRPr lang="en-US" sz="2800" dirty="0" smtClean="0"/>
          </a:p>
          <a:p>
            <a:r>
              <a:rPr lang="en-US" sz="2800" dirty="0" smtClean="0"/>
              <a:t>Group Case Consultation </a:t>
            </a:r>
            <a:endParaRPr lang="en-US" sz="2800" dirty="0"/>
          </a:p>
          <a:p>
            <a:r>
              <a:rPr lang="en-US" sz="2800" dirty="0"/>
              <a:t>Behavioral Health Consultant Services   </a:t>
            </a:r>
          </a:p>
          <a:p>
            <a:r>
              <a:rPr lang="en-US" sz="2800" dirty="0" smtClean="0"/>
              <a:t>Education:  </a:t>
            </a:r>
            <a:r>
              <a:rPr lang="en-US" sz="2800" dirty="0"/>
              <a:t>w</a:t>
            </a:r>
            <a:r>
              <a:rPr lang="en-US" sz="2800" dirty="0" smtClean="0"/>
              <a:t>ebinars, ongoing case consultations and panel reviews </a:t>
            </a:r>
          </a:p>
          <a:p>
            <a:r>
              <a:rPr lang="en-US" sz="2800" dirty="0" smtClean="0"/>
              <a:t>Implementation of screening and follow-up</a:t>
            </a:r>
          </a:p>
          <a:p>
            <a:r>
              <a:rPr lang="en-US" sz="2800" dirty="0"/>
              <a:t>Outcomes: clinical, adherence, service utilization</a:t>
            </a:r>
          </a:p>
          <a:p>
            <a:endParaRPr lang="en-US" sz="2100" dirty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49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324929" cy="433388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MC3 Program Goals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4476749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Improve access to psychiatry for youth and perinatal patients </a:t>
            </a:r>
          </a:p>
          <a:p>
            <a:r>
              <a:rPr lang="en-US" altLang="en-US" sz="2800" dirty="0" smtClean="0"/>
              <a:t>Improve quality of care</a:t>
            </a:r>
            <a:endParaRPr lang="en-US" altLang="en-US" sz="2800" dirty="0"/>
          </a:p>
          <a:p>
            <a:pPr lvl="1"/>
            <a:r>
              <a:rPr lang="en-US" altLang="en-US" sz="2600" dirty="0" smtClean="0"/>
              <a:t>Improve skills of prescribers with regard to MH issues in (diagnosis, treatment, triage to appropriate level of care)</a:t>
            </a:r>
          </a:p>
          <a:p>
            <a:pPr lvl="1"/>
            <a:r>
              <a:rPr lang="en-US" altLang="en-US" sz="2600" dirty="0" smtClean="0"/>
              <a:t>Improve use of evidence-based medication</a:t>
            </a:r>
          </a:p>
          <a:p>
            <a:r>
              <a:rPr lang="en-US" altLang="en-US" sz="2800" dirty="0" smtClean="0"/>
              <a:t>Decrease utilization of higher levels of care</a:t>
            </a:r>
          </a:p>
        </p:txBody>
      </p:sp>
    </p:spTree>
    <p:extLst>
      <p:ext uri="{BB962C8B-B14F-4D97-AF65-F5344CB8AC3E}">
        <p14:creationId xmlns:p14="http://schemas.microsoft.com/office/powerpoint/2010/main" val="36365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43742093"/>
              </p:ext>
            </p:extLst>
          </p:nvPr>
        </p:nvGraphicFramePr>
        <p:xfrm>
          <a:off x="609600" y="1152035"/>
          <a:ext cx="6629400" cy="537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-152400"/>
            <a:ext cx="8229600" cy="1252728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41981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UM">
      <a:dk1>
        <a:srgbClr val="000050"/>
      </a:dk1>
      <a:lt1>
        <a:sysClr val="window" lastClr="FFFFFF"/>
      </a:lt1>
      <a:dk2>
        <a:srgbClr val="303C6E"/>
      </a:dk2>
      <a:lt2>
        <a:srgbClr val="FFFFCC"/>
      </a:lt2>
      <a:accent1>
        <a:srgbClr val="000066"/>
      </a:accent1>
      <a:accent2>
        <a:srgbClr val="0000CC"/>
      </a:accent2>
      <a:accent3>
        <a:srgbClr val="FFCC00"/>
      </a:accent3>
      <a:accent4>
        <a:srgbClr val="FFFF00"/>
      </a:accent4>
      <a:accent5>
        <a:srgbClr val="FFFFCC"/>
      </a:accent5>
      <a:accent6>
        <a:srgbClr val="005BD3"/>
      </a:accent6>
      <a:hlink>
        <a:srgbClr val="00349E"/>
      </a:hlink>
      <a:folHlink>
        <a:srgbClr val="FFFF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20365</TotalTime>
  <Words>634</Words>
  <Application>Microsoft Office PowerPoint</Application>
  <PresentationFormat>On-screen Show (4:3)</PresentationFormat>
  <Paragraphs>128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Franklin Gothic Book</vt:lpstr>
      <vt:lpstr>Franklin Gothic Medium</vt:lpstr>
      <vt:lpstr>Garamond</vt:lpstr>
      <vt:lpstr>Times</vt:lpstr>
      <vt:lpstr>Times New Roman</vt:lpstr>
      <vt:lpstr>Default Theme</vt:lpstr>
      <vt:lpstr>Office Theme</vt:lpstr>
      <vt:lpstr>         The Michigan Child Collaborative Care Program (MC3)       Child and Adolescent Health Centers January 26, 2018     </vt:lpstr>
      <vt:lpstr>A Public Health Problem</vt:lpstr>
      <vt:lpstr>Consequences of Not Treating Mental Illness in Children</vt:lpstr>
      <vt:lpstr>Michigan Demographics</vt:lpstr>
      <vt:lpstr>Michigan: Practicing Child and Adolescent Psychiatrists </vt:lpstr>
      <vt:lpstr>Why Primary Care Providers?</vt:lpstr>
      <vt:lpstr>Components of MC3 </vt:lpstr>
      <vt:lpstr>MC3 Program Goals</vt:lpstr>
      <vt:lpstr>How Does it Work?</vt:lpstr>
      <vt:lpstr>Who Does MC3 Serve?</vt:lpstr>
      <vt:lpstr>Michigan Child Collaborative Care Program (MC3) Covered Michigan Counties</vt:lpstr>
      <vt:lpstr>MC3 Progress To Date</vt:lpstr>
      <vt:lpstr>Utilization of MC3 Services</vt:lpstr>
      <vt:lpstr>Service Requests</vt:lpstr>
      <vt:lpstr>CAPP to PCP Phone Consults</vt:lpstr>
      <vt:lpstr>Patient Age</vt:lpstr>
      <vt:lpstr>Patient History and Services Utilization</vt:lpstr>
      <vt:lpstr>Funders</vt:lpstr>
      <vt:lpstr>The Consulting Psychiatrists</vt:lpstr>
      <vt:lpstr>Our Behavioral Health Consultants  </vt:lpstr>
      <vt:lpstr>Questions? 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AND AFTER “STILLNESS”: INDIVIDUAL DIFFERENCES IN MATERNAL EMOTION REGULATION ACROSS THE  STILL FACE PROCEDURE</dc:title>
  <dc:creator>Maria Muzik</dc:creator>
  <cp:lastModifiedBy>Kramer, Anne</cp:lastModifiedBy>
  <cp:revision>731</cp:revision>
  <dcterms:created xsi:type="dcterms:W3CDTF">2013-11-17T20:37:29Z</dcterms:created>
  <dcterms:modified xsi:type="dcterms:W3CDTF">2018-01-22T16:48:18Z</dcterms:modified>
</cp:coreProperties>
</file>